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embeddedFontLst>
    <p:embeddedFont>
      <p:font typeface="Montserrat"/>
      <p:regular r:id="rId14"/>
      <p:bold r:id="rId15"/>
      <p:italic r:id="rId16"/>
      <p:boldItalic r:id="rId17"/>
    </p:embeddedFont>
    <p:embeddedFont>
      <p:font typeface="Lato"/>
      <p:regular r:id="rId18"/>
      <p:bold r:id="rId19"/>
      <p:italic r:id="rId20"/>
      <p:boldItalic r:id="rId2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21" Type="http://schemas.openxmlformats.org/officeDocument/2006/relationships/font" Target="fonts/Lato-boldItalic.fntdata"/><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bold.fntdata"/><Relationship Id="rId14" Type="http://schemas.openxmlformats.org/officeDocument/2006/relationships/font" Target="fonts/Montserrat-regular.fntdata"/><Relationship Id="rId17" Type="http://schemas.openxmlformats.org/officeDocument/2006/relationships/font" Target="fonts/Montserrat-boldItalic.fntdata"/><Relationship Id="rId16" Type="http://schemas.openxmlformats.org/officeDocument/2006/relationships/font" Target="fonts/Montserrat-italic.fntdata"/><Relationship Id="rId5" Type="http://schemas.openxmlformats.org/officeDocument/2006/relationships/notesMaster" Target="notesMasters/notesMaster1.xml"/><Relationship Id="rId19" Type="http://schemas.openxmlformats.org/officeDocument/2006/relationships/font" Target="fonts/Lato-bold.fntdata"/><Relationship Id="rId6" Type="http://schemas.openxmlformats.org/officeDocument/2006/relationships/slide" Target="slides/slide1.xml"/><Relationship Id="rId18" Type="http://schemas.openxmlformats.org/officeDocument/2006/relationships/font" Target="fonts/Lato-regular.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450e871c10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450e871c10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450e871c10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450e871c10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450e871c10_0_1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450e871c10_0_1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450e871c10_0_1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450e871c10_0_1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450e871c1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450e871c1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450e871c10_0_1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450e871c10_0_1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450e871c10_0_1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450e871c10_0_1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fmla="val 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fmla="val 50000"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150" y="1145825"/>
              <a:ext cx="3996600" cy="3996900"/>
            </a:xfrm>
            <a:prstGeom prst="diagStripe">
              <a:avLst>
                <a:gd fmla="val 58774" name="adj"/>
              </a:avLst>
            </a:prstGeom>
            <a:solidFill>
              <a:schemeClr val="lt1">
                <a:alpha val="303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5400000">
              <a:off x="1646" y="-75"/>
              <a:ext cx="2299800" cy="23001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flipH="1">
              <a:off x="652821" y="590035"/>
              <a:ext cx="2300100" cy="2299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3537150" y="1578400"/>
            <a:ext cx="5017500" cy="1578900"/>
          </a:xfrm>
          <a:prstGeom prst="rect">
            <a:avLst/>
          </a:prstGeom>
        </p:spPr>
        <p:txBody>
          <a:bodyPr anchorCtr="0" anchor="t" bIns="91425" lIns="91425" spcFirstLastPara="1" rIns="91425" wrap="square" tIns="91425">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p:txBody>
      </p:sp>
      <p:sp>
        <p:nvSpPr>
          <p:cNvPr id="17" name="Google Shape;17;p2"/>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18" name="Google Shape;18;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5"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11"/>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9" name="Google Shape;109;p11"/>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0" name="Google Shape;110;p11"/>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11"/>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11"/>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5" name="Google Shape;115;p11"/>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6" name="Google Shape;116;p11"/>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11"/>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11"/>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1" name="Google Shape;121;p11"/>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11"/>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1"/>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4" name="Google Shape;124;p11"/>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25" name="Google Shape;125;p11"/>
          <p:cNvSpPr txBox="1"/>
          <p:nvPr>
            <p:ph hasCustomPrompt="1" type="title"/>
          </p:nvPr>
        </p:nvSpPr>
        <p:spPr>
          <a:xfrm>
            <a:off x="823850" y="1284675"/>
            <a:ext cx="4776000" cy="1300800"/>
          </a:xfrm>
          <a:prstGeom prst="rect">
            <a:avLst/>
          </a:prstGeom>
        </p:spPr>
        <p:txBody>
          <a:bodyPr anchorCtr="0" anchor="t" bIns="91425" lIns="91425" spcFirstLastPara="1" rIns="91425" wrap="square" tIns="91425">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p:nvPr>
            <p:ph idx="1" type="body"/>
          </p:nvPr>
        </p:nvSpPr>
        <p:spPr>
          <a:xfrm>
            <a:off x="823850" y="2643124"/>
            <a:ext cx="4776000" cy="1218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27" name="Google Shape;12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8" name="Shape 128"/>
        <p:cNvGrpSpPr/>
        <p:nvPr/>
      </p:nvGrpSpPr>
      <p:grpSpPr>
        <a:xfrm>
          <a:off x="0" y="0"/>
          <a:ext cx="0" cy="0"/>
          <a:chOff x="0" y="0"/>
          <a:chExt cx="0" cy="0"/>
        </a:xfrm>
      </p:grpSpPr>
      <p:sp>
        <p:nvSpPr>
          <p:cNvPr id="129" name="Google Shape;12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9"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rot="5400000">
              <a:off x="4841125" y="5700"/>
              <a:ext cx="42981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rot="-5400000">
              <a:off x="5618399" y="123646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flipH="1">
              <a:off x="5849857" y="14439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5400000">
              <a:off x="5987081" y="24694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 name="Google Shape;26;p3"/>
            <p:cNvSpPr/>
            <p:nvPr/>
          </p:nvSpPr>
          <p:spPr>
            <a:xfrm flipH="1">
              <a:off x="6222115" y="267695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3"/>
            <p:cNvSpPr/>
            <p:nvPr/>
          </p:nvSpPr>
          <p:spPr>
            <a:xfrm rot="-5400000">
              <a:off x="6675341" y="186201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3"/>
            <p:cNvSpPr/>
            <p:nvPr/>
          </p:nvSpPr>
          <p:spPr>
            <a:xfrm flipH="1">
              <a:off x="6908099" y="2069505"/>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3"/>
            <p:cNvSpPr/>
            <p:nvPr/>
          </p:nvSpPr>
          <p:spPr>
            <a:xfrm rot="-5400000">
              <a:off x="6861141" y="247781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0" name="Google Shape;30;p3"/>
            <p:cNvSpPr/>
            <p:nvPr/>
          </p:nvSpPr>
          <p:spPr>
            <a:xfrm flipH="1">
              <a:off x="7965266" y="269296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3"/>
            <p:cNvSpPr/>
            <p:nvPr/>
          </p:nvSpPr>
          <p:spPr>
            <a:xfrm flipH="1">
              <a:off x="8145082" y="330875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3"/>
            <p:cNvSpPr/>
            <p:nvPr/>
          </p:nvSpPr>
          <p:spPr>
            <a:xfrm rot="-5400000">
              <a:off x="7047599" y="309501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3"/>
            <p:cNvSpPr/>
            <p:nvPr/>
          </p:nvSpPr>
          <p:spPr>
            <a:xfrm flipH="1">
              <a:off x="7276649" y="330250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3"/>
            <p:cNvSpPr/>
            <p:nvPr/>
          </p:nvSpPr>
          <p:spPr>
            <a:xfrm rot="-5400000">
              <a:off x="7227414" y="3710807"/>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3"/>
            <p:cNvSpPr/>
            <p:nvPr/>
          </p:nvSpPr>
          <p:spPr>
            <a:xfrm flipH="1">
              <a:off x="7462448" y="391829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6" name="Google Shape;36;p3"/>
            <p:cNvSpPr/>
            <p:nvPr/>
          </p:nvSpPr>
          <p:spPr>
            <a:xfrm rot="-5400000">
              <a:off x="8102491" y="371847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3"/>
            <p:cNvSpPr/>
            <p:nvPr/>
          </p:nvSpPr>
          <p:spPr>
            <a:xfrm flipH="1">
              <a:off x="8334533" y="392596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3"/>
            <p:cNvSpPr/>
            <p:nvPr/>
          </p:nvSpPr>
          <p:spPr>
            <a:xfrm rot="-5400000">
              <a:off x="8288290" y="433426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9" name="Google Shape;39;p3"/>
          <p:cNvSpPr txBox="1"/>
          <p:nvPr>
            <p:ph type="title"/>
          </p:nvPr>
        </p:nvSpPr>
        <p:spPr>
          <a:xfrm>
            <a:off x="823850" y="2053000"/>
            <a:ext cx="4587000" cy="11487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40" name="Google Shape;4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4"/>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6" name="Google Shape;46;p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47" name="Google Shape;47;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48"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5"/>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53" name="Google Shape;53;p5"/>
          <p:cNvSpPr txBox="1"/>
          <p:nvPr>
            <p:ph idx="1" type="body"/>
          </p:nvPr>
        </p:nvSpPr>
        <p:spPr>
          <a:xfrm>
            <a:off x="1297500"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5"/>
          <p:cNvSpPr txBox="1"/>
          <p:nvPr>
            <p:ph idx="2" type="body"/>
          </p:nvPr>
        </p:nvSpPr>
        <p:spPr>
          <a:xfrm>
            <a:off x="4933221" y="1567550"/>
            <a:ext cx="3403200" cy="29112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6"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6"/>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0" name="Google Shape;60;p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1" name="Google Shape;61;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62"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7"/>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7"/>
          <p:cNvSpPr txBox="1"/>
          <p:nvPr>
            <p:ph type="title"/>
          </p:nvPr>
        </p:nvSpPr>
        <p:spPr>
          <a:xfrm>
            <a:off x="1297500" y="393750"/>
            <a:ext cx="3798900" cy="14931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67" name="Google Shape;67;p7"/>
          <p:cNvSpPr txBox="1"/>
          <p:nvPr>
            <p:ph idx="1" type="body"/>
          </p:nvPr>
        </p:nvSpPr>
        <p:spPr>
          <a:xfrm>
            <a:off x="1297500" y="1972550"/>
            <a:ext cx="3798900" cy="24159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8" name="Google Shape;68;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69"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fmla="val 49469"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8"/>
            <p:cNvSpPr/>
            <p:nvPr/>
          </p:nvSpPr>
          <p:spPr>
            <a:xfrm rot="5400000">
              <a:off x="4840825" y="6000"/>
              <a:ext cx="4298700" cy="4286700"/>
            </a:xfrm>
            <a:prstGeom prst="diagStripe">
              <a:avLst>
                <a:gd fmla="val 0" name="adj"/>
              </a:avLst>
            </a:prstGeom>
            <a:solidFill>
              <a:schemeClr val="lt1">
                <a:alpha val="346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8"/>
            <p:cNvSpPr/>
            <p:nvPr/>
          </p:nvSpPr>
          <p:spPr>
            <a:xfrm rot="-5400000">
              <a:off x="5618399" y="123664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8"/>
            <p:cNvSpPr/>
            <p:nvPr/>
          </p:nvSpPr>
          <p:spPr>
            <a:xfrm flipH="1">
              <a:off x="5849857" y="144407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8"/>
            <p:cNvSpPr/>
            <p:nvPr/>
          </p:nvSpPr>
          <p:spPr>
            <a:xfrm rot="-5400000">
              <a:off x="5987081" y="2469743"/>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8"/>
            <p:cNvSpPr/>
            <p:nvPr/>
          </p:nvSpPr>
          <p:spPr>
            <a:xfrm flipH="1">
              <a:off x="6222115" y="2677179"/>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7" name="Google Shape;77;p8"/>
            <p:cNvSpPr/>
            <p:nvPr/>
          </p:nvSpPr>
          <p:spPr>
            <a:xfrm rot="-5400000">
              <a:off x="6675341" y="1862244"/>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8" name="Google Shape;78;p8"/>
            <p:cNvSpPr/>
            <p:nvPr/>
          </p:nvSpPr>
          <p:spPr>
            <a:xfrm flipH="1">
              <a:off x="6908099" y="2069680"/>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rot="-5400000">
              <a:off x="6861141" y="2478088"/>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8"/>
            <p:cNvSpPr/>
            <p:nvPr/>
          </p:nvSpPr>
          <p:spPr>
            <a:xfrm flipH="1">
              <a:off x="7965266" y="269319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8"/>
            <p:cNvSpPr/>
            <p:nvPr/>
          </p:nvSpPr>
          <p:spPr>
            <a:xfrm flipH="1">
              <a:off x="8145082" y="330903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rot="-5400000">
              <a:off x="7047599" y="309534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flipH="1">
              <a:off x="7276649" y="3302781"/>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8"/>
            <p:cNvSpPr/>
            <p:nvPr/>
          </p:nvSpPr>
          <p:spPr>
            <a:xfrm rot="-5400000">
              <a:off x="7227414" y="3711189"/>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8"/>
            <p:cNvSpPr/>
            <p:nvPr/>
          </p:nvSpPr>
          <p:spPr>
            <a:xfrm flipH="1">
              <a:off x="7462448" y="3918625"/>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8"/>
            <p:cNvSpPr/>
            <p:nvPr/>
          </p:nvSpPr>
          <p:spPr>
            <a:xfrm rot="-5400000">
              <a:off x="8102491" y="3718856"/>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flipH="1">
              <a:off x="8334533" y="3926292"/>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rot="-5400000">
              <a:off x="8288290" y="4334700"/>
              <a:ext cx="808800" cy="808800"/>
            </a:xfrm>
            <a:prstGeom prst="diagStripe">
              <a:avLst>
                <a:gd fmla="val 50000" name="adj"/>
              </a:avLst>
            </a:prstGeom>
            <a:solidFill>
              <a:schemeClr val="lt1">
                <a:alpha val="731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9" name="Google Shape;89;p8"/>
          <p:cNvSpPr txBox="1"/>
          <p:nvPr>
            <p:ph type="title"/>
          </p:nvPr>
        </p:nvSpPr>
        <p:spPr>
          <a:xfrm>
            <a:off x="823850" y="866775"/>
            <a:ext cx="4587000" cy="3521100"/>
          </a:xfrm>
          <a:prstGeom prst="rect">
            <a:avLst/>
          </a:prstGeom>
        </p:spPr>
        <p:txBody>
          <a:bodyPr anchorCtr="0" anchor="ctr"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90" name="Google Shape;90;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fmla="val 50000"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4" name="Google Shape;94;p9"/>
            <p:cNvSpPr/>
            <p:nvPr/>
          </p:nvSpPr>
          <p:spPr>
            <a:xfrm flipH="1">
              <a:off x="229050" y="588489"/>
              <a:ext cx="808800" cy="808800"/>
            </a:xfrm>
            <a:prstGeom prst="diagStripe">
              <a:avLst>
                <a:gd fmla="val 50000" name="adj"/>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5" name="Google Shape;95;p9"/>
          <p:cNvSpPr txBox="1"/>
          <p:nvPr>
            <p:ph type="title"/>
          </p:nvPr>
        </p:nvSpPr>
        <p:spPr>
          <a:xfrm>
            <a:off x="1297500" y="1658325"/>
            <a:ext cx="3036300" cy="1751700"/>
          </a:xfrm>
          <a:prstGeom prst="rect">
            <a:avLst/>
          </a:prstGeom>
        </p:spPr>
        <p:txBody>
          <a:bodyPr anchorCtr="0" anchor="t"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96" name="Google Shape;96;p9"/>
          <p:cNvSpPr txBox="1"/>
          <p:nvPr>
            <p:ph idx="1" type="subTitle"/>
          </p:nvPr>
        </p:nvSpPr>
        <p:spPr>
          <a:xfrm>
            <a:off x="1297500" y="3538000"/>
            <a:ext cx="3036300" cy="5061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p:txBody>
      </p:sp>
      <p:sp>
        <p:nvSpPr>
          <p:cNvPr id="97" name="Google Shape;97;p9"/>
          <p:cNvSpPr txBox="1"/>
          <p:nvPr>
            <p:ph idx="2" type="body"/>
          </p:nvPr>
        </p:nvSpPr>
        <p:spPr>
          <a:xfrm>
            <a:off x="4648200" y="1696600"/>
            <a:ext cx="3676800" cy="234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98" name="Google Shape;98;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9"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10"/>
            <p:cNvSpPr/>
            <p:nvPr/>
          </p:nvSpPr>
          <p:spPr>
            <a:xfrm flipH="1">
              <a:off x="154125" y="3925529"/>
              <a:ext cx="544800" cy="544800"/>
            </a:xfrm>
            <a:prstGeom prst="diagStripe">
              <a:avLst>
                <a:gd fmla="val 50000" name="adj"/>
              </a:avLst>
            </a:prstGeom>
            <a:solidFill>
              <a:schemeClr val="lt1">
                <a:alpha val="9620"/>
              </a:scheme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03" name="Google Shape;103;p10"/>
          <p:cNvSpPr txBox="1"/>
          <p:nvPr>
            <p:ph idx="1" type="body"/>
          </p:nvPr>
        </p:nvSpPr>
        <p:spPr>
          <a:xfrm>
            <a:off x="812725" y="4305375"/>
            <a:ext cx="6936000" cy="523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4" name="Google Shape;104;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focus">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indent="-298450" lvl="1" marL="914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indent="-298450" lvl="2" marL="1371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indent="-298450" lvl="3" marL="1828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indent="-298450" lvl="4" marL="22860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indent="-298450" lvl="5" marL="27432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indent="-298450" lvl="6" marL="32004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indent="-298450" lvl="7" marL="36576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indent="-298450" lvl="8" marL="411480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1van1man.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3"/>
          <p:cNvSpPr txBox="1"/>
          <p:nvPr>
            <p:ph type="ctrTitle"/>
          </p:nvPr>
        </p:nvSpPr>
        <p:spPr>
          <a:xfrm>
            <a:off x="3537150" y="1578400"/>
            <a:ext cx="5017500" cy="15789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b="1" lang="en" sz="3400">
                <a:latin typeface="Arial"/>
                <a:ea typeface="Arial"/>
                <a:cs typeface="Arial"/>
                <a:sym typeface="Arial"/>
              </a:rPr>
              <a:t>Crucial Things To Consider When Moving Houses</a:t>
            </a:r>
            <a:endParaRPr b="1" sz="3400">
              <a:latin typeface="Arial"/>
              <a:ea typeface="Arial"/>
              <a:cs typeface="Arial"/>
              <a:sym typeface="Arial"/>
            </a:endParaRPr>
          </a:p>
        </p:txBody>
      </p:sp>
      <p:sp>
        <p:nvSpPr>
          <p:cNvPr id="135" name="Google Shape;135;p13"/>
          <p:cNvSpPr txBox="1"/>
          <p:nvPr>
            <p:ph idx="1" type="subTitle"/>
          </p:nvPr>
        </p:nvSpPr>
        <p:spPr>
          <a:xfrm>
            <a:off x="5083950" y="3924925"/>
            <a:ext cx="3470700" cy="506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4"/>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600">
                <a:latin typeface="Arial"/>
                <a:ea typeface="Arial"/>
                <a:cs typeface="Arial"/>
                <a:sym typeface="Arial"/>
              </a:rPr>
              <a:t>Estimate Costs</a:t>
            </a:r>
            <a:endParaRPr b="1" sz="3600">
              <a:latin typeface="Arial"/>
              <a:ea typeface="Arial"/>
              <a:cs typeface="Arial"/>
              <a:sym typeface="Arial"/>
            </a:endParaRPr>
          </a:p>
        </p:txBody>
      </p:sp>
      <p:sp>
        <p:nvSpPr>
          <p:cNvPr id="141" name="Google Shape;141;p14"/>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Arial"/>
                <a:ea typeface="Arial"/>
                <a:cs typeface="Arial"/>
                <a:sym typeface="Arial"/>
              </a:rPr>
              <a:t>Buying a house or the cost of a down payment for a rented home is expensive enough; unfortunately, your expenses don’t end there when moving house. Apart from bigger costs involved such as hiring a moving truck and buying packing supplies, there are little expenses that add up to a lot more than you think.</a:t>
            </a:r>
            <a:endParaRPr sz="18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5"/>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600">
                <a:latin typeface="Arial"/>
                <a:ea typeface="Arial"/>
                <a:cs typeface="Arial"/>
                <a:sym typeface="Arial"/>
              </a:rPr>
              <a:t>Make Up A Packing Schedule</a:t>
            </a:r>
            <a:endParaRPr b="1" sz="3600">
              <a:latin typeface="Arial"/>
              <a:ea typeface="Arial"/>
              <a:cs typeface="Arial"/>
              <a:sym typeface="Arial"/>
            </a:endParaRPr>
          </a:p>
        </p:txBody>
      </p:sp>
      <p:sp>
        <p:nvSpPr>
          <p:cNvPr id="147" name="Google Shape;147;p15"/>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Arial"/>
                <a:ea typeface="Arial"/>
                <a:cs typeface="Arial"/>
                <a:sym typeface="Arial"/>
              </a:rPr>
              <a:t>More often than not, the process of packing up all your belongings is what tends to get ahead of you. While weeks or months may seem like a long time, before you know it, you are counting down the days till you move and thus, begins the race against the clock! This is exactly the kind of situation you can avoid by simply making up a packing schedule to keep you on track.</a:t>
            </a:r>
            <a:endParaRPr sz="1800">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6"/>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600">
                <a:latin typeface="Arial"/>
                <a:ea typeface="Arial"/>
                <a:cs typeface="Arial"/>
                <a:sym typeface="Arial"/>
              </a:rPr>
              <a:t>Declutter Before You Move</a:t>
            </a:r>
            <a:endParaRPr b="1" sz="3600">
              <a:latin typeface="Arial"/>
              <a:ea typeface="Arial"/>
              <a:cs typeface="Arial"/>
              <a:sym typeface="Arial"/>
            </a:endParaRPr>
          </a:p>
        </p:txBody>
      </p:sp>
      <p:sp>
        <p:nvSpPr>
          <p:cNvPr id="153" name="Google Shape;153;p16"/>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700">
                <a:latin typeface="Arial"/>
                <a:ea typeface="Arial"/>
                <a:cs typeface="Arial"/>
                <a:sym typeface="Arial"/>
              </a:rPr>
              <a:t>Regardless of how long you’ve lived in your current home, you and your family will have accumulated some form of clutter that shouldn’t be transferred to your new home. A lot of first-time movers make the mistake of taking everything with them even if the chances of them using certain items are very slim. Avoiding this relocation error will not only help you maintain a cleaner and more organized home when you move, but it also cuts down your packing time.</a:t>
            </a:r>
            <a:endParaRPr sz="1700">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7"/>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600">
                <a:latin typeface="Arial"/>
                <a:ea typeface="Arial"/>
                <a:cs typeface="Arial"/>
                <a:sym typeface="Arial"/>
              </a:rPr>
              <a:t>Do Your Own Packing</a:t>
            </a:r>
            <a:endParaRPr b="1" sz="3600">
              <a:latin typeface="Arial"/>
              <a:ea typeface="Arial"/>
              <a:cs typeface="Arial"/>
              <a:sym typeface="Arial"/>
            </a:endParaRPr>
          </a:p>
        </p:txBody>
      </p:sp>
      <p:sp>
        <p:nvSpPr>
          <p:cNvPr id="159" name="Google Shape;159;p17"/>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Arial"/>
                <a:ea typeface="Arial"/>
                <a:cs typeface="Arial"/>
                <a:sym typeface="Arial"/>
              </a:rPr>
              <a:t>Hiring a movers and packers company is tempting. There are definitely a lot of pros to having a team of packers come in and do all the work while you supervise them; however, this typically comes at a hefty price. Of course, a last-minute move may leave you with no other option than to hire a trusted movers and packers company if you don’t have enough helping hands for the job.</a:t>
            </a:r>
            <a:endParaRPr sz="1800">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8"/>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300">
                <a:latin typeface="Arial"/>
                <a:ea typeface="Arial"/>
                <a:cs typeface="Arial"/>
                <a:sym typeface="Arial"/>
              </a:rPr>
              <a:t>Be Prepared To Clean The House</a:t>
            </a:r>
            <a:endParaRPr b="1" sz="3300">
              <a:latin typeface="Arial"/>
              <a:ea typeface="Arial"/>
              <a:cs typeface="Arial"/>
              <a:sym typeface="Arial"/>
            </a:endParaRPr>
          </a:p>
        </p:txBody>
      </p:sp>
      <p:sp>
        <p:nvSpPr>
          <p:cNvPr id="165" name="Google Shape;165;p18"/>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700">
                <a:latin typeface="Arial"/>
                <a:ea typeface="Arial"/>
                <a:cs typeface="Arial"/>
                <a:sym typeface="Arial"/>
              </a:rPr>
              <a:t>It wouldn’t be out of the ordinary to assume that you are either selling your old home or leasing it out. In both cases, this means you will have to clean the house from top to bottom before handing over the key to the new owners/tenants. It's also a necessity when preparing your house for sale. Make sure you are prepared for this with regards to having the right cleaning products and tools, as well as the time required to clean the house thoroughly.</a:t>
            </a:r>
            <a:endParaRPr sz="1700">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19"/>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000">
                <a:latin typeface="Arial"/>
                <a:ea typeface="Arial"/>
                <a:cs typeface="Arial"/>
                <a:sym typeface="Arial"/>
              </a:rPr>
              <a:t>Book A Moving Company In Advance</a:t>
            </a:r>
            <a:endParaRPr b="1" sz="3000">
              <a:latin typeface="Arial"/>
              <a:ea typeface="Arial"/>
              <a:cs typeface="Arial"/>
              <a:sym typeface="Arial"/>
            </a:endParaRPr>
          </a:p>
        </p:txBody>
      </p:sp>
      <p:sp>
        <p:nvSpPr>
          <p:cNvPr id="171" name="Google Shape;171;p19"/>
          <p:cNvSpPr txBox="1"/>
          <p:nvPr>
            <p:ph idx="1" type="body"/>
          </p:nvPr>
        </p:nvSpPr>
        <p:spPr>
          <a:xfrm>
            <a:off x="1297500" y="1567550"/>
            <a:ext cx="7038900" cy="2911200"/>
          </a:xfrm>
          <a:prstGeom prst="rect">
            <a:avLst/>
          </a:prstGeom>
        </p:spPr>
        <p:txBody>
          <a:bodyPr anchorCtr="0" anchor="t" bIns="91425" lIns="91425" spcFirstLastPara="1" rIns="91425" wrap="square" tIns="91425">
            <a:normAutofit/>
          </a:bodyPr>
          <a:lstStyle/>
          <a:p>
            <a:pPr indent="0" lvl="0" marL="0" rtl="0" algn="just">
              <a:spcBef>
                <a:spcPts val="0"/>
              </a:spcBef>
              <a:spcAft>
                <a:spcPts val="1200"/>
              </a:spcAft>
              <a:buNone/>
            </a:pPr>
            <a:r>
              <a:rPr lang="en" sz="1800">
                <a:latin typeface="Arial"/>
                <a:ea typeface="Arial"/>
                <a:cs typeface="Arial"/>
                <a:sym typeface="Arial"/>
              </a:rPr>
              <a:t>This is something people tend to leave till the last minute (perhaps, a week or so before the move); however, for more reasons than one, this can be a very risky thing to do. On the one hand, hiring moving companies is subject to their availability, and on the other, you may not have enough time to research companies and compare prices.</a:t>
            </a:r>
            <a:endParaRPr sz="1800">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0"/>
          <p:cNvSpPr txBox="1"/>
          <p:nvPr>
            <p:ph type="title"/>
          </p:nvPr>
        </p:nvSpPr>
        <p:spPr>
          <a:xfrm>
            <a:off x="1297500" y="393750"/>
            <a:ext cx="7038900" cy="914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3600">
                <a:latin typeface="Arial"/>
                <a:ea typeface="Arial"/>
                <a:cs typeface="Arial"/>
                <a:sym typeface="Arial"/>
              </a:rPr>
              <a:t>Thanking You</a:t>
            </a:r>
            <a:endParaRPr b="1" sz="3600">
              <a:latin typeface="Arial"/>
              <a:ea typeface="Arial"/>
              <a:cs typeface="Arial"/>
              <a:sym typeface="Arial"/>
            </a:endParaRPr>
          </a:p>
        </p:txBody>
      </p:sp>
      <p:sp>
        <p:nvSpPr>
          <p:cNvPr id="177" name="Google Shape;177;p20"/>
          <p:cNvSpPr txBox="1"/>
          <p:nvPr>
            <p:ph idx="1" type="body"/>
          </p:nvPr>
        </p:nvSpPr>
        <p:spPr>
          <a:xfrm>
            <a:off x="1297500" y="1567550"/>
            <a:ext cx="7038900" cy="13005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sz="3300">
                <a:latin typeface="Arial"/>
                <a:ea typeface="Arial"/>
                <a:cs typeface="Arial"/>
                <a:sym typeface="Arial"/>
              </a:rPr>
              <a:t>Website:-</a:t>
            </a:r>
            <a:r>
              <a:rPr lang="en" sz="2400">
                <a:latin typeface="Arial"/>
                <a:ea typeface="Arial"/>
                <a:cs typeface="Arial"/>
                <a:sym typeface="Arial"/>
              </a:rPr>
              <a:t> </a:t>
            </a:r>
            <a:r>
              <a:rPr lang="en" sz="2200" u="sng">
                <a:solidFill>
                  <a:schemeClr val="hlink"/>
                </a:solidFill>
                <a:latin typeface="Arial"/>
                <a:ea typeface="Arial"/>
                <a:cs typeface="Arial"/>
                <a:sym typeface="Arial"/>
                <a:hlinkClick r:id="rId3"/>
              </a:rPr>
              <a:t>https://www.1van1man.com/</a:t>
            </a:r>
            <a:endParaRPr sz="3500">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