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Playfair Display"/>
      <p:regular r:id="rId13"/>
      <p:bold r:id="rId14"/>
      <p:italic r:id="rId15"/>
      <p:boldItalic r:id="rId16"/>
    </p:embeddedFont>
    <p:embeddedFont>
      <p:font typeface="Montserrat"/>
      <p:regular r:id="rId17"/>
      <p:bold r:id="rId18"/>
      <p:italic r:id="rId19"/>
      <p:boldItalic r:id="rId20"/>
    </p:embeddedFont>
    <p:embeddedFont>
      <p:font typeface="Oswald"/>
      <p:regular r:id="rId21"/>
      <p:bold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6.xml"/><Relationship Id="rId22" Type="http://schemas.openxmlformats.org/officeDocument/2006/relationships/font" Target="fonts/Oswald-bold.fntdata"/><Relationship Id="rId10" Type="http://schemas.openxmlformats.org/officeDocument/2006/relationships/slide" Target="slides/slide5.xml"/><Relationship Id="rId21" Type="http://schemas.openxmlformats.org/officeDocument/2006/relationships/font" Target="fonts/Oswald-regular.fntdata"/><Relationship Id="rId13" Type="http://schemas.openxmlformats.org/officeDocument/2006/relationships/font" Target="fonts/PlayfairDisplay-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italic.fntdata"/><Relationship Id="rId14" Type="http://schemas.openxmlformats.org/officeDocument/2006/relationships/font" Target="fonts/PlayfairDisplay-bold.fntdata"/><Relationship Id="rId17" Type="http://schemas.openxmlformats.org/officeDocument/2006/relationships/font" Target="fonts/Montserrat-regular.fntdata"/><Relationship Id="rId16" Type="http://schemas.openxmlformats.org/officeDocument/2006/relationships/font" Target="fonts/PlayfairDisplay-boldItalic.fntdata"/><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fbe122063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fbe122063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fbe1220636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fbe1220636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fbe1220636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fbe1220636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fbe1220636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fbe1220636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fbe1220636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fbe1220636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fbe1220636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fbe1220636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4358475" y="0"/>
            <a:ext cx="38532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6800"/>
              <a:buFont typeface="Playfair Display"/>
              <a:buNone/>
              <a:defRPr b="1" sz="6800">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3" name="Google Shape;13;p2"/>
          <p:cNvSpPr txBox="1"/>
          <p:nvPr>
            <p:ph idx="1" type="subTitle"/>
          </p:nvPr>
        </p:nvSpPr>
        <p:spPr>
          <a:xfrm>
            <a:off x="344250" y="3550650"/>
            <a:ext cx="4910100" cy="577800"/>
          </a:xfrm>
          <a:prstGeom prst="rect">
            <a:avLst/>
          </a:prstGeom>
          <a:solidFill>
            <a:schemeClr val="dk2"/>
          </a:solidFill>
        </p:spPr>
        <p:txBody>
          <a:bodyPr anchorCtr="0" anchor="ctr" bIns="91425" lIns="91425" spcFirstLastPara="1" rIns="91425" wrap="square" tIns="91425">
            <a:normAutofit/>
          </a:bodyPr>
          <a:lstStyle>
            <a:lvl1pPr lv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4" name="Google Shape;14;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highlight>
                  <a:schemeClr val="dk1"/>
                </a:highlight>
              </a:defRPr>
            </a:lvl1pPr>
            <a:lvl2pPr indent="-317500" lvl="1" marL="914400" algn="ctr">
              <a:spcBef>
                <a:spcPts val="0"/>
              </a:spcBef>
              <a:spcAft>
                <a:spcPts val="0"/>
              </a:spcAft>
              <a:buSzPts val="1400"/>
              <a:buChar char="○"/>
              <a:defRPr>
                <a:highlight>
                  <a:schemeClr val="dk1"/>
                </a:highlight>
              </a:defRPr>
            </a:lvl2pPr>
            <a:lvl3pPr indent="-317500" lvl="2" marL="1371600" algn="ctr">
              <a:spcBef>
                <a:spcPts val="0"/>
              </a:spcBef>
              <a:spcAft>
                <a:spcPts val="0"/>
              </a:spcAft>
              <a:buSzPts val="1400"/>
              <a:buChar char="■"/>
              <a:defRPr>
                <a:highlight>
                  <a:schemeClr val="dk1"/>
                </a:highlight>
              </a:defRPr>
            </a:lvl3pPr>
            <a:lvl4pPr indent="-317500" lvl="3" marL="1828800" algn="ctr">
              <a:spcBef>
                <a:spcPts val="0"/>
              </a:spcBef>
              <a:spcAft>
                <a:spcPts val="0"/>
              </a:spcAft>
              <a:buSzPts val="1400"/>
              <a:buChar char="●"/>
              <a:defRPr>
                <a:highlight>
                  <a:schemeClr val="dk1"/>
                </a:highlight>
              </a:defRPr>
            </a:lvl4pPr>
            <a:lvl5pPr indent="-317500" lvl="4" marL="2286000" algn="ctr">
              <a:spcBef>
                <a:spcPts val="0"/>
              </a:spcBef>
              <a:spcAft>
                <a:spcPts val="0"/>
              </a:spcAft>
              <a:buSzPts val="1400"/>
              <a:buChar char="○"/>
              <a:defRPr>
                <a:highlight>
                  <a:schemeClr val="dk1"/>
                </a:highlight>
              </a:defRPr>
            </a:lvl5pPr>
            <a:lvl6pPr indent="-317500" lvl="5" marL="2743200" algn="ctr">
              <a:spcBef>
                <a:spcPts val="0"/>
              </a:spcBef>
              <a:spcAft>
                <a:spcPts val="0"/>
              </a:spcAft>
              <a:buSzPts val="1400"/>
              <a:buChar char="■"/>
              <a:defRPr>
                <a:highlight>
                  <a:schemeClr val="dk1"/>
                </a:highlight>
              </a:defRPr>
            </a:lvl6pPr>
            <a:lvl7pPr indent="-317500" lvl="6" marL="3200400" algn="ctr">
              <a:spcBef>
                <a:spcPts val="0"/>
              </a:spcBef>
              <a:spcAft>
                <a:spcPts val="0"/>
              </a:spcAft>
              <a:buSzPts val="1400"/>
              <a:buChar char="●"/>
              <a:defRPr>
                <a:highlight>
                  <a:schemeClr val="dk1"/>
                </a:highlight>
              </a:defRPr>
            </a:lvl7pPr>
            <a:lvl8pPr indent="-317500" lvl="7" marL="3657600" algn="ctr">
              <a:spcBef>
                <a:spcPts val="0"/>
              </a:spcBef>
              <a:spcAft>
                <a:spcPts val="0"/>
              </a:spcAft>
              <a:buSzPts val="1400"/>
              <a:buChar char="○"/>
              <a:defRPr>
                <a:highlight>
                  <a:schemeClr val="dk1"/>
                </a:highlight>
              </a:defRPr>
            </a:lvl8pPr>
            <a:lvl9pPr indent="-317500" lvl="8" marL="4114800" algn="ctr">
              <a:spcBef>
                <a:spcPts val="0"/>
              </a:spcBef>
              <a:spcAft>
                <a:spcPts val="0"/>
              </a:spcAft>
              <a:buSzPts val="1400"/>
              <a:buChar char="■"/>
              <a:defRPr>
                <a:highlight>
                  <a:schemeClr val="dk1"/>
                </a:highlight>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4"/>
        </a:solidFill>
      </p:bgPr>
    </p:bg>
    <p:spTree>
      <p:nvGrpSpPr>
        <p:cNvPr id="15"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Font typeface="Playfair Display"/>
              <a:buNone/>
              <a:defRPr b="1" sz="4800">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8" name="Google Shape;18;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4"/>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5"/>
          <p:cNvSpPr txBox="1"/>
          <p:nvPr>
            <p:ph idx="1" type="body"/>
          </p:nvPr>
        </p:nvSpPr>
        <p:spPr>
          <a:xfrm>
            <a:off x="3117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0" name="Google Shape;30;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7" name="Google Shape;3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9"/>
          <p:cNvSpPr txBox="1"/>
          <p:nvPr>
            <p:ph type="title"/>
          </p:nvPr>
        </p:nvSpPr>
        <p:spPr>
          <a:xfrm>
            <a:off x="265500" y="10816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highlight>
                  <a:schemeClr val="lt1"/>
                </a:highlight>
              </a:defRPr>
            </a:lvl1pPr>
            <a:lvl2pPr indent="-317500" lvl="1" marL="914400">
              <a:spcBef>
                <a:spcPts val="0"/>
              </a:spcBef>
              <a:spcAft>
                <a:spcPts val="0"/>
              </a:spcAft>
              <a:buSzPts val="1400"/>
              <a:buChar char="○"/>
              <a:defRPr>
                <a:highlight>
                  <a:schemeClr val="lt1"/>
                </a:highlight>
              </a:defRPr>
            </a:lvl2pPr>
            <a:lvl3pPr indent="-317500" lvl="2" marL="1371600">
              <a:spcBef>
                <a:spcPts val="0"/>
              </a:spcBef>
              <a:spcAft>
                <a:spcPts val="0"/>
              </a:spcAft>
              <a:buSzPts val="1400"/>
              <a:buChar char="■"/>
              <a:defRPr>
                <a:highlight>
                  <a:schemeClr val="lt1"/>
                </a:highlight>
              </a:defRPr>
            </a:lvl3pPr>
            <a:lvl4pPr indent="-317500" lvl="3" marL="1828800">
              <a:spcBef>
                <a:spcPts val="0"/>
              </a:spcBef>
              <a:spcAft>
                <a:spcPts val="0"/>
              </a:spcAft>
              <a:buSzPts val="1400"/>
              <a:buChar char="●"/>
              <a:defRPr>
                <a:highlight>
                  <a:schemeClr val="lt1"/>
                </a:highlight>
              </a:defRPr>
            </a:lvl4pPr>
            <a:lvl5pPr indent="-317500" lvl="4" marL="2286000">
              <a:spcBef>
                <a:spcPts val="0"/>
              </a:spcBef>
              <a:spcAft>
                <a:spcPts val="0"/>
              </a:spcAft>
              <a:buSzPts val="1400"/>
              <a:buChar char="○"/>
              <a:defRPr>
                <a:highlight>
                  <a:schemeClr val="lt1"/>
                </a:highlight>
              </a:defRPr>
            </a:lvl5pPr>
            <a:lvl6pPr indent="-317500" lvl="5" marL="2743200">
              <a:spcBef>
                <a:spcPts val="0"/>
              </a:spcBef>
              <a:spcAft>
                <a:spcPts val="0"/>
              </a:spcAft>
              <a:buSzPts val="1400"/>
              <a:buChar char="■"/>
              <a:defRPr>
                <a:highlight>
                  <a:schemeClr val="lt1"/>
                </a:highlight>
              </a:defRPr>
            </a:lvl6pPr>
            <a:lvl7pPr indent="-317500" lvl="6" marL="3200400">
              <a:spcBef>
                <a:spcPts val="0"/>
              </a:spcBef>
              <a:spcAft>
                <a:spcPts val="0"/>
              </a:spcAft>
              <a:buSzPts val="1400"/>
              <a:buChar char="●"/>
              <a:defRPr>
                <a:highlight>
                  <a:schemeClr val="lt1"/>
                </a:highlight>
              </a:defRPr>
            </a:lvl7pPr>
            <a:lvl8pPr indent="-317500" lvl="7" marL="3657600">
              <a:spcBef>
                <a:spcPts val="0"/>
              </a:spcBef>
              <a:spcAft>
                <a:spcPts val="0"/>
              </a:spcAft>
              <a:buSzPts val="1400"/>
              <a:buChar char="○"/>
              <a:defRPr>
                <a:highlight>
                  <a:schemeClr val="lt1"/>
                </a:highlight>
              </a:defRPr>
            </a:lvl8pPr>
            <a:lvl9pPr indent="-317500" lvl="8" marL="4114800">
              <a:spcBef>
                <a:spcPts val="0"/>
              </a:spcBef>
              <a:spcAft>
                <a:spcPts val="0"/>
              </a:spcAft>
              <a:buSzPts val="1400"/>
              <a:buChar char="■"/>
              <a:defRPr>
                <a:highlight>
                  <a:schemeClr val="lt1"/>
                </a:highlight>
              </a:defRPr>
            </a:lvl9pPr>
          </a:lstStyle>
          <a:p/>
        </p:txBody>
      </p:sp>
      <p:sp>
        <p:nvSpPr>
          <p:cNvPr id="44" name="Google Shape;4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highlight>
                  <a:schemeClr val="dk1"/>
                </a:highlight>
              </a:defRPr>
            </a:lvl1pPr>
          </a:lstStyle>
          <a:p/>
        </p:txBody>
      </p:sp>
      <p:sp>
        <p:nvSpPr>
          <p:cNvPr id="47" name="Google Shape;47;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indent="-317500" lvl="1" marL="914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indent="-317500" lvl="2" marL="1371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indent="-317500" lvl="3" marL="1828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indent="-317500" lvl="4" marL="22860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indent="-317500" lvl="5" marL="27432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indent="-317500" lvl="6" marL="3200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indent="-317500" lvl="7" marL="3657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indent="-317500" lvl="8" marL="4114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chartaccountancy.com/xero/"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344250" y="956000"/>
            <a:ext cx="8455500" cy="19929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GB" sz="4600"/>
              <a:t>Benefits Of Using Online Xero Accounting For Your Business</a:t>
            </a:r>
            <a:endParaRPr sz="4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Get Paid Faster</a:t>
            </a:r>
            <a:endParaRPr/>
          </a:p>
        </p:txBody>
      </p:sp>
      <p:sp>
        <p:nvSpPr>
          <p:cNvPr id="64" name="Google Shape;64;p14"/>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Luckily, Xero can help you get paid up to twice as fast by connecting you to online payment platforms like Stripe, GoCardless and others. As a result, you can use this to add a “pay now” button to your online invoices and send the PDFs by email. You can even see when the invoice was opened which makes it easy to track payments.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Access From Anywhere and Anytime</a:t>
            </a:r>
            <a:endParaRPr/>
          </a:p>
        </p:txBody>
      </p:sp>
      <p:sp>
        <p:nvSpPr>
          <p:cNvPr id="70" name="Google Shape;70;p15"/>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When traditional accounting software was first introduced, it had to be installed on your computer. This meant that you had to use the software only on your computer and needed to pay extra for using it on other computers.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Data Security And Financial Information Availability</a:t>
            </a:r>
            <a:endParaRPr/>
          </a:p>
        </p:txBody>
      </p:sp>
      <p:sp>
        <p:nvSpPr>
          <p:cNvPr id="76" name="Google Shape;76;p16"/>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As one of the leader in it’s field Xero adheres to the strictest cloud security standards and has implemented multiple layers of security to protect your personal and financial information. Xero can be much more than just online accounting software. It can act as the financial hub of your entire business and give you a real-time view of finances from wherever you are.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No Need for Updates, Upgrades and Backup</a:t>
            </a:r>
            <a:endParaRPr/>
          </a:p>
        </p:txBody>
      </p:sp>
      <p:sp>
        <p:nvSpPr>
          <p:cNvPr id="82" name="Google Shape;82;p17"/>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Online accounting software is always up to date because automatic updates happen in the background on the company’s servers. A dedicated IT support team ensures the financial platform runs smoothly all the time without you lifting a finger.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Improve Business Efficiency</a:t>
            </a:r>
            <a:endParaRPr/>
          </a:p>
        </p:txBody>
      </p:sp>
      <p:sp>
        <p:nvSpPr>
          <p:cNvPr id="88" name="Google Shape;88;p18"/>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Another important benefit of cloud accounting is the improved business efficiency most business owners will experience. That’s due in part to the increased productivity provided by the time-saving features mentioned earlier but there’s more.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94" name="Google Shape;94;p19"/>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200"/>
              <a:t>Website</a:t>
            </a:r>
            <a:r>
              <a:rPr lang="en-GB"/>
              <a:t>: </a:t>
            </a:r>
            <a:r>
              <a:rPr lang="en-GB" u="sng">
                <a:solidFill>
                  <a:schemeClr val="hlink"/>
                </a:solidFill>
                <a:hlinkClick r:id="rId3"/>
              </a:rPr>
              <a:t>https://www.chartaccountancy.com/xero/</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0F9D58"/>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